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0033"/>
    <a:srgbClr val="FF9999"/>
    <a:srgbClr val="CC66FF"/>
    <a:srgbClr val="CCFF66"/>
    <a:srgbClr val="FF66CC"/>
    <a:srgbClr val="FF3300"/>
    <a:srgbClr val="CC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5604" autoAdjust="0"/>
  </p:normalViewPr>
  <p:slideViewPr>
    <p:cSldViewPr>
      <p:cViewPr>
        <p:scale>
          <a:sx n="96" d="100"/>
          <a:sy n="96" d="100"/>
        </p:scale>
        <p:origin x="-21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2800" dirty="0"/>
              <a:t>Age Groups of those surveyed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Groups of those surveyed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C0066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66CC"/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9999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Sheet1!$A$2:$A$11</c:f>
              <c:strCache>
                <c:ptCount val="10"/>
                <c:pt idx="0">
                  <c:v>Under  18 (2%)</c:v>
                </c:pt>
                <c:pt idx="1">
                  <c:v>18-24 yrs(4%)</c:v>
                </c:pt>
                <c:pt idx="2">
                  <c:v>25-34 yrs (6%)</c:v>
                </c:pt>
                <c:pt idx="3">
                  <c:v>35-44 yrs (9%)</c:v>
                </c:pt>
                <c:pt idx="4">
                  <c:v>45-54 yrs (17%)</c:v>
                </c:pt>
                <c:pt idx="5">
                  <c:v>55-64 yrs (19%)</c:v>
                </c:pt>
                <c:pt idx="6">
                  <c:v>65-74 yrs (19%)</c:v>
                </c:pt>
                <c:pt idx="7">
                  <c:v>75-84 yrs (13%)</c:v>
                </c:pt>
                <c:pt idx="8">
                  <c:v>85+ yrs (2%)</c:v>
                </c:pt>
                <c:pt idx="9">
                  <c:v>NC (9%)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  <c:pt idx="3">
                  <c:v>0.09</c:v>
                </c:pt>
                <c:pt idx="4">
                  <c:v>0.17</c:v>
                </c:pt>
                <c:pt idx="5">
                  <c:v>0.19</c:v>
                </c:pt>
                <c:pt idx="6">
                  <c:v>0.19</c:v>
                </c:pt>
                <c:pt idx="7">
                  <c:v>0.13</c:v>
                </c:pt>
                <c:pt idx="8">
                  <c:v>0.02</c:v>
                </c:pt>
                <c:pt idx="9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532672"/>
        <c:axId val="23534208"/>
        <c:axId val="0"/>
      </c:bar3DChart>
      <c:catAx>
        <c:axId val="23532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3534208"/>
        <c:crosses val="autoZero"/>
        <c:auto val="1"/>
        <c:lblAlgn val="ctr"/>
        <c:lblOffset val="100"/>
        <c:noMultiLvlLbl val="0"/>
      </c:catAx>
      <c:valAx>
        <c:axId val="23534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532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Health Care person explained the treatment / health advice in a way that I could understand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9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Sheet1!$A$2:$A$4</c:f>
              <c:strCache>
                <c:ptCount val="3"/>
                <c:pt idx="0">
                  <c:v>YES 304 (94%)</c:v>
                </c:pt>
                <c:pt idx="1">
                  <c:v>NO 5 (2%)</c:v>
                </c:pt>
                <c:pt idx="2">
                  <c:v>NA 14 (4%)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0.94</c:v>
                </c:pt>
                <c:pt idx="1">
                  <c:v>0.02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6317824"/>
        <c:axId val="36348288"/>
        <c:axId val="0"/>
      </c:bar3DChart>
      <c:catAx>
        <c:axId val="36317824"/>
        <c:scaling>
          <c:orientation val="minMax"/>
        </c:scaling>
        <c:delete val="0"/>
        <c:axPos val="b"/>
        <c:majorTickMark val="out"/>
        <c:minorTickMark val="none"/>
        <c:tickLblPos val="nextTo"/>
        <c:crossAx val="36348288"/>
        <c:crosses val="autoZero"/>
        <c:auto val="1"/>
        <c:lblAlgn val="ctr"/>
        <c:lblOffset val="100"/>
        <c:noMultiLvlLbl val="0"/>
      </c:catAx>
      <c:valAx>
        <c:axId val="36348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317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was given enough privacy when treated or advised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9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Sheet1!$A$2:$A$4</c:f>
              <c:strCache>
                <c:ptCount val="3"/>
                <c:pt idx="0">
                  <c:v>YES 309 (96%)</c:v>
                </c:pt>
                <c:pt idx="1">
                  <c:v>NO 2 ( 1%)</c:v>
                </c:pt>
                <c:pt idx="2">
                  <c:v>NA 12 (3%)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0.96</c:v>
                </c:pt>
                <c:pt idx="1">
                  <c:v>0.01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31072"/>
        <c:axId val="36932608"/>
      </c:barChart>
      <c:catAx>
        <c:axId val="3693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36932608"/>
        <c:crosses val="autoZero"/>
        <c:auto val="1"/>
        <c:lblAlgn val="ctr"/>
        <c:lblOffset val="100"/>
        <c:noMultiLvlLbl val="0"/>
      </c:catAx>
      <c:valAx>
        <c:axId val="36932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93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60217177515256"/>
          <c:y val="0.13276354146309688"/>
          <c:w val="0.89639782822484748"/>
          <c:h val="0.65045151781642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was seen in a clean and safe environment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66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9999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FF66"/>
              </a:solidFill>
            </c:spPr>
          </c:dPt>
          <c:cat>
            <c:strRef>
              <c:f>Sheet1!$A$2:$A$5</c:f>
              <c:strCache>
                <c:ptCount val="4"/>
                <c:pt idx="0">
                  <c:v>YES 310 (96%)</c:v>
                </c:pt>
                <c:pt idx="1">
                  <c:v>NO 1  (0%)</c:v>
                </c:pt>
                <c:pt idx="2">
                  <c:v>NA 9 (3%)</c:v>
                </c:pt>
                <c:pt idx="3">
                  <c:v>NOT APPLICABLE 3 (1%)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0.96</c:v>
                </c:pt>
                <c:pt idx="1">
                  <c:v>0</c:v>
                </c:pt>
                <c:pt idx="2">
                  <c:v>0.03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339712"/>
        <c:axId val="38341248"/>
        <c:axId val="0"/>
      </c:bar3DChart>
      <c:catAx>
        <c:axId val="3833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38341248"/>
        <c:crosses val="autoZero"/>
        <c:auto val="1"/>
        <c:lblAlgn val="ctr"/>
        <c:lblOffset val="100"/>
        <c:noMultiLvlLbl val="0"/>
      </c:catAx>
      <c:valAx>
        <c:axId val="383412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3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had confidence and trust in the health care person who was treating /advising me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Sheet1!$A$2:$A$4</c:f>
              <c:strCache>
                <c:ptCount val="3"/>
                <c:pt idx="0">
                  <c:v>YES 305 (94%)</c:v>
                </c:pt>
                <c:pt idx="1">
                  <c:v>NO 6 (2%)</c:v>
                </c:pt>
                <c:pt idx="2">
                  <c:v>NA 12 (4%)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0.94</c:v>
                </c:pt>
                <c:pt idx="1">
                  <c:v>0.02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8388096"/>
        <c:axId val="38389632"/>
        <c:axId val="38343552"/>
      </c:bar3DChart>
      <c:catAx>
        <c:axId val="3838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38389632"/>
        <c:crosses val="autoZero"/>
        <c:auto val="1"/>
        <c:lblAlgn val="ctr"/>
        <c:lblOffset val="100"/>
        <c:noMultiLvlLbl val="0"/>
      </c:catAx>
      <c:valAx>
        <c:axId val="38389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388096"/>
        <c:crosses val="autoZero"/>
        <c:crossBetween val="between"/>
      </c:valAx>
      <c:serAx>
        <c:axId val="38343552"/>
        <c:scaling>
          <c:orientation val="minMax"/>
        </c:scaling>
        <c:delete val="1"/>
        <c:axPos val="b"/>
        <c:majorTickMark val="out"/>
        <c:minorTickMark val="none"/>
        <c:tickLblPos val="nextTo"/>
        <c:crossAx val="3838963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3216863517060368"/>
          <c:y val="0.14797662401574804"/>
          <c:w val="0.84491469816272968"/>
          <c:h val="0.7148307086614172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was treated with dignity at all times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pPr>
              <a:solidFill>
                <a:srgbClr val="CCFF66"/>
              </a:solidFill>
              <a:ln w="57150">
                <a:solidFill>
                  <a:srgbClr val="FF0000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YES 308 (95%)</c:v>
                </c:pt>
                <c:pt idx="1">
                  <c:v>NO 3 (1%)</c:v>
                </c:pt>
                <c:pt idx="2">
                  <c:v>NA 12 (4%)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0.01</c:v>
                </c:pt>
                <c:pt idx="2">
                  <c:v>0.04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09568"/>
        <c:axId val="38532224"/>
      </c:lineChart>
      <c:catAx>
        <c:axId val="3850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38532224"/>
        <c:crosses val="autoZero"/>
        <c:auto val="1"/>
        <c:lblAlgn val="ctr"/>
        <c:lblOffset val="100"/>
        <c:noMultiLvlLbl val="0"/>
      </c:catAx>
      <c:valAx>
        <c:axId val="38532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850956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information I received about my health care helped me to understand my condition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66CC"/>
              </a:solidFill>
            </c:spPr>
          </c:dPt>
          <c:dPt>
            <c:idx val="2"/>
            <c:bubble3D val="0"/>
            <c:spPr>
              <a:solidFill>
                <a:srgbClr val="CCFF66"/>
              </a:solidFill>
            </c:spPr>
          </c:dPt>
          <c:cat>
            <c:strRef>
              <c:f>Sheet1!$A$2:$A$5</c:f>
              <c:strCache>
                <c:ptCount val="4"/>
                <c:pt idx="0">
                  <c:v>YES 276 (85%)</c:v>
                </c:pt>
                <c:pt idx="1">
                  <c:v>NO 4 (1%)</c:v>
                </c:pt>
                <c:pt idx="2">
                  <c:v>NA 12 (4%)</c:v>
                </c:pt>
                <c:pt idx="3">
                  <c:v>NOT APPLICABLE 31 (10%)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 formatCode="0%">
                  <c:v>0.85</c:v>
                </c:pt>
                <c:pt idx="1">
                  <c:v>0.01</c:v>
                </c:pt>
                <c:pt idx="2">
                  <c:v>0.04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would recommend the service to my family and friends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66"/>
              </a:solidFill>
            </c:spPr>
          </c:dPt>
          <c:cat>
            <c:strRef>
              <c:f>Sheet1!$A$2:$A$4</c:f>
              <c:strCache>
                <c:ptCount val="3"/>
                <c:pt idx="0">
                  <c:v>YES 298 (92%)</c:v>
                </c:pt>
                <c:pt idx="1">
                  <c:v>NO 6 (2%)</c:v>
                </c:pt>
                <c:pt idx="2">
                  <c:v>NA 19 (6%)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0.92</c:v>
                </c:pt>
                <c:pt idx="1">
                  <c:v>0.02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8464512"/>
        <c:axId val="38572800"/>
        <c:axId val="0"/>
      </c:bar3DChart>
      <c:catAx>
        <c:axId val="38464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572800"/>
        <c:crosses val="autoZero"/>
        <c:auto val="1"/>
        <c:lblAlgn val="ctr"/>
        <c:lblOffset val="100"/>
        <c:noMultiLvlLbl val="0"/>
      </c:catAx>
      <c:valAx>
        <c:axId val="385728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846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Gender of those surveyed</a:t>
            </a:r>
          </a:p>
        </c:rich>
      </c:tx>
      <c:layout>
        <c:manualLayout>
          <c:xMode val="edge"/>
          <c:yMode val="edge"/>
          <c:x val="0.15182656472513156"/>
          <c:y val="1.603357202735049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 of those surveyed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66CC"/>
              </a:solidFill>
            </c:spPr>
          </c:dPt>
          <c:dPt>
            <c:idx val="2"/>
            <c:bubble3D val="0"/>
            <c:spPr>
              <a:solidFill>
                <a:srgbClr val="CCFF66"/>
              </a:solidFill>
            </c:spPr>
          </c:dPt>
          <c:cat>
            <c:strRef>
              <c:f>Sheet1!$A$2:$A$5</c:f>
              <c:strCache>
                <c:ptCount val="4"/>
                <c:pt idx="0">
                  <c:v>MALE (38%)</c:v>
                </c:pt>
                <c:pt idx="1">
                  <c:v>FEMALE (49%)</c:v>
                </c:pt>
                <c:pt idx="2">
                  <c:v>NC (12.5%)</c:v>
                </c:pt>
                <c:pt idx="3">
                  <c:v>TRANSGENDER (0.5)%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0.38</c:v>
                </c:pt>
                <c:pt idx="1">
                  <c:v>0.49</c:v>
                </c:pt>
                <c:pt idx="2">
                  <c:v>0.125</c:v>
                </c:pt>
                <c:pt idx="3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697839409538109"/>
          <c:y val="0.2730704585012439"/>
          <c:w val="0.28876954188030735"/>
          <c:h val="0.620020334440954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Statistics of those </a:t>
            </a:r>
            <a:r>
              <a:rPr lang="en-US" sz="2800" dirty="0" smtClean="0"/>
              <a:t>surveyed</a:t>
            </a:r>
            <a:endParaRPr lang="en-US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902692718965678E-2"/>
          <c:y val="0.16602588222661122"/>
          <c:w val="0.88512199863905905"/>
          <c:h val="0.427585245394184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Statistics of those surveryed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66FF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9999"/>
              </a:solidFill>
            </c:spPr>
          </c:dPt>
          <c:cat>
            <c:strRef>
              <c:f>Sheet1!$A$2:$A$7</c:f>
              <c:strCache>
                <c:ptCount val="6"/>
                <c:pt idx="0">
                  <c:v>WHITE (94%)</c:v>
                </c:pt>
                <c:pt idx="1">
                  <c:v>MIXED (0.33%%)</c:v>
                </c:pt>
                <c:pt idx="2">
                  <c:v>CHINESE/OTHER (0%)</c:v>
                </c:pt>
                <c:pt idx="3">
                  <c:v>NOT COMPLETED (5%)</c:v>
                </c:pt>
                <c:pt idx="4">
                  <c:v>ASIAN (0.33%)</c:v>
                </c:pt>
                <c:pt idx="5">
                  <c:v>BLACK OR BLACK BRITISH (0%)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0.94</c:v>
                </c:pt>
                <c:pt idx="1">
                  <c:v>3.3E-3</c:v>
                </c:pt>
                <c:pt idx="2">
                  <c:v>0</c:v>
                </c:pt>
                <c:pt idx="3">
                  <c:v>0.05</c:v>
                </c:pt>
                <c:pt idx="4">
                  <c:v>0.01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83840"/>
        <c:axId val="23685376"/>
        <c:axId val="0"/>
      </c:bar3DChart>
      <c:catAx>
        <c:axId val="2368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23685376"/>
        <c:crosses val="autoZero"/>
        <c:auto val="1"/>
        <c:lblAlgn val="ctr"/>
        <c:lblOffset val="100"/>
        <c:noMultiLvlLbl val="0"/>
      </c:catAx>
      <c:valAx>
        <c:axId val="23685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68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length of time it took to get through on the telephone was reasonable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990033"/>
              </a:solidFill>
            </c:spPr>
          </c:dPt>
          <c:cat>
            <c:strRef>
              <c:f>Sheet1!$A$2:$A$4</c:f>
              <c:strCache>
                <c:ptCount val="3"/>
                <c:pt idx="0">
                  <c:v>YES (77%)</c:v>
                </c:pt>
                <c:pt idx="1">
                  <c:v>NO (17%)</c:v>
                </c:pt>
                <c:pt idx="2">
                  <c:v>NA (6%)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0.77</c:v>
                </c:pt>
                <c:pt idx="1">
                  <c:v>0.17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length of time it took to get an appointment was reasonable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YES 249 (77%)</c:v>
                </c:pt>
                <c:pt idx="1">
                  <c:v>NO 55 (17%)</c:v>
                </c:pt>
                <c:pt idx="2">
                  <c:v>NA 19 (6%)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0.77</c:v>
                </c:pt>
                <c:pt idx="1">
                  <c:v>0.17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345984"/>
        <c:axId val="24351872"/>
        <c:axId val="0"/>
      </c:bar3DChart>
      <c:catAx>
        <c:axId val="2434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4351872"/>
        <c:crosses val="autoZero"/>
        <c:auto val="1"/>
        <c:lblAlgn val="ctr"/>
        <c:lblOffset val="100"/>
        <c:noMultiLvlLbl val="0"/>
      </c:catAx>
      <c:valAx>
        <c:axId val="24351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34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got to see the clinician of my choice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Sheet1!$A$2:$A$4</c:f>
              <c:strCache>
                <c:ptCount val="3"/>
                <c:pt idx="0">
                  <c:v>YES 236 (73%)</c:v>
                </c:pt>
                <c:pt idx="1">
                  <c:v>NO 74 (23%)</c:v>
                </c:pt>
                <c:pt idx="2">
                  <c:v>NA 13 (4%)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0.73</c:v>
                </c:pt>
                <c:pt idx="1">
                  <c:v>0.23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523776"/>
        <c:axId val="34529664"/>
        <c:axId val="0"/>
      </c:bar3DChart>
      <c:catAx>
        <c:axId val="3452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34529664"/>
        <c:crosses val="autoZero"/>
        <c:auto val="1"/>
        <c:lblAlgn val="ctr"/>
        <c:lblOffset val="100"/>
        <c:noMultiLvlLbl val="0"/>
      </c:catAx>
      <c:valAx>
        <c:axId val="345296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523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91863517060367"/>
          <c:y val="0.24911712598425195"/>
          <c:w val="0.84491469816272968"/>
          <c:h val="0.632440206692913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length of time that I had to wait to be seen was reasonable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Sheet1!$A$2:$A$4</c:f>
              <c:strCache>
                <c:ptCount val="3"/>
                <c:pt idx="0">
                  <c:v>YES 268 (83%)</c:v>
                </c:pt>
                <c:pt idx="1">
                  <c:v>NO 40 (12%)</c:v>
                </c:pt>
                <c:pt idx="2">
                  <c:v>NA 15 (5%)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0.83</c:v>
                </c:pt>
                <c:pt idx="1">
                  <c:v>0.12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4258432"/>
        <c:axId val="24259968"/>
        <c:axId val="24349760"/>
      </c:bar3DChart>
      <c:catAx>
        <c:axId val="2425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4259968"/>
        <c:crosses val="autoZero"/>
        <c:auto val="1"/>
        <c:lblAlgn val="ctr"/>
        <c:lblOffset val="100"/>
        <c:noMultiLvlLbl val="0"/>
      </c:catAx>
      <c:valAx>
        <c:axId val="24259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258432"/>
        <c:crosses val="autoZero"/>
        <c:crossBetween val="between"/>
      </c:valAx>
      <c:serAx>
        <c:axId val="24349760"/>
        <c:scaling>
          <c:orientation val="minMax"/>
        </c:scaling>
        <c:delete val="1"/>
        <c:axPos val="b"/>
        <c:majorTickMark val="out"/>
        <c:minorTickMark val="none"/>
        <c:tickLblPos val="nextTo"/>
        <c:crossAx val="2425996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was involved and informed in decisions about my care</c:v>
                </c:pt>
              </c:strCache>
            </c:strRef>
          </c:tx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strRef>
              <c:f>Sheet1!$A$2:$A$4</c:f>
              <c:strCache>
                <c:ptCount val="3"/>
                <c:pt idx="0">
                  <c:v>YES 302 (93%)</c:v>
                </c:pt>
                <c:pt idx="1">
                  <c:v>NO 9 (3%)</c:v>
                </c:pt>
                <c:pt idx="2">
                  <c:v>NA 12 (4%)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0.93</c:v>
                </c:pt>
                <c:pt idx="1">
                  <c:v>0.03</c:v>
                </c:pt>
                <c:pt idx="2">
                  <c:v>0.04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64352"/>
        <c:axId val="34566144"/>
        <c:axId val="24350208"/>
      </c:line3DChart>
      <c:catAx>
        <c:axId val="3456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66144"/>
        <c:crosses val="autoZero"/>
        <c:auto val="1"/>
        <c:lblAlgn val="ctr"/>
        <c:lblOffset val="100"/>
        <c:noMultiLvlLbl val="0"/>
      </c:catAx>
      <c:valAx>
        <c:axId val="34566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564352"/>
        <c:crosses val="autoZero"/>
        <c:crossBetween val="between"/>
      </c:valAx>
      <c:serAx>
        <c:axId val="24350208"/>
        <c:scaling>
          <c:orientation val="minMax"/>
        </c:scaling>
        <c:delete val="1"/>
        <c:axPos val="b"/>
        <c:majorTickMark val="out"/>
        <c:minorTickMark val="none"/>
        <c:tickLblPos val="nextTo"/>
        <c:crossAx val="345661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The Health Care Person listened to me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CC0066"/>
              </a:solidFill>
            </c:spPr>
          </c:dPt>
          <c:cat>
            <c:strRef>
              <c:f>Sheet1!$A$2:$A$4</c:f>
              <c:strCache>
                <c:ptCount val="3"/>
                <c:pt idx="0">
                  <c:v>YES 306 (95%)</c:v>
                </c:pt>
                <c:pt idx="1">
                  <c:v>NO 8 (2%)</c:v>
                </c:pt>
                <c:pt idx="2">
                  <c:v>NA 9 (3%)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6269-7FF3-4445-AF14-CAB84E730E1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A3DF4-388C-4D00-A617-4492048F1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1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A3DF4-388C-4D00-A617-4492048F16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9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56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5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4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80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6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78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3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2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3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37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525F7-658C-470A-8C46-5AC379691750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6EC4-EF03-47D8-A5C1-2B649CF64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56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50" y="188640"/>
            <a:ext cx="8424936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Patient Satisfaction Survey </a:t>
            </a:r>
            <a:r>
              <a:rPr lang="en-GB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</a:t>
            </a:r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raph </a:t>
            </a:r>
            <a:r>
              <a:rPr lang="en-GB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esults For Each Question Asked</a:t>
            </a:r>
          </a:p>
          <a:p>
            <a:pPr algn="ctr"/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Tower House Practice </a:t>
            </a:r>
          </a:p>
          <a:p>
            <a:pPr algn="ctr"/>
            <a:r>
              <a:rPr lang="en-GB" sz="40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01.06.2016 </a:t>
            </a:r>
            <a:r>
              <a:rPr lang="en-GB" sz="4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en-GB" sz="40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01.09.2016</a:t>
            </a:r>
          </a:p>
          <a:p>
            <a:pPr algn="ctr"/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Practice Population</a:t>
            </a:r>
          </a:p>
          <a:p>
            <a:pPr algn="ctr"/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GB" sz="40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13255</a:t>
            </a:r>
          </a:p>
          <a:p>
            <a:pPr algn="ctr"/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Number of Questionnaires Returned  </a:t>
            </a:r>
            <a:endParaRPr lang="en-GB" sz="4000" b="1" dirty="0">
              <a:ln w="11430"/>
              <a:solidFill>
                <a:srgbClr val="FF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GB" sz="40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323</a:t>
            </a:r>
          </a:p>
          <a:p>
            <a:pPr algn="ctr"/>
            <a:r>
              <a:rPr lang="en-GB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Surveyed</a:t>
            </a:r>
          </a:p>
          <a:p>
            <a:pPr algn="ctr"/>
            <a:r>
              <a:rPr lang="en-GB" sz="4000" b="1" cap="none" spc="0" dirty="0" smtClean="0">
                <a:ln w="11430"/>
                <a:solidFill>
                  <a:srgbClr val="FF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2.4368 %</a:t>
            </a:r>
          </a:p>
        </p:txBody>
      </p:sp>
    </p:spTree>
    <p:extLst>
      <p:ext uri="{BB962C8B-B14F-4D97-AF65-F5344CB8AC3E}">
        <p14:creationId xmlns:p14="http://schemas.microsoft.com/office/powerpoint/2010/main" val="28507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173405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267744" y="260648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lumMod val="75000"/>
                  </a:schemeClr>
                </a:solidFill>
                <a:effectLst/>
              </a:rPr>
              <a:t>QUESTION 6</a:t>
            </a:r>
            <a:endParaRPr lang="en-US" sz="5400" b="1" cap="none" spc="0" dirty="0">
              <a:ln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84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279252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332656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 7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80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68525246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483768" y="260648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QUESTION 8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35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77211785"/>
              </p:ext>
            </p:extLst>
          </p:nvPr>
        </p:nvGraphicFramePr>
        <p:xfrm>
          <a:off x="179512" y="1397000"/>
          <a:ext cx="878497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260648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QUESTION 9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55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119665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39752" y="404664"/>
            <a:ext cx="4191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66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 1O</a:t>
            </a:r>
            <a:endParaRPr lang="en-US" sz="5400" b="1" cap="none" spc="0" dirty="0">
              <a:ln w="11430"/>
              <a:solidFill>
                <a:srgbClr val="FF66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2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25815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411760" y="332656"/>
            <a:ext cx="4074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 11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37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9527642"/>
              </p:ext>
            </p:extLst>
          </p:nvPr>
        </p:nvGraphicFramePr>
        <p:xfrm>
          <a:off x="1115616" y="1052736"/>
          <a:ext cx="6864424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195736" y="260648"/>
            <a:ext cx="4074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CCFF66"/>
                </a:solidFill>
                <a:effectLst/>
              </a:rPr>
              <a:t>QUESTION 12</a:t>
            </a:r>
            <a:endParaRPr lang="en-US" sz="5400" b="1" cap="none" spc="0" dirty="0">
              <a:ln/>
              <a:solidFill>
                <a:srgbClr val="CCFF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15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770063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39752" y="332656"/>
            <a:ext cx="4074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 13</a:t>
            </a:r>
            <a:endParaRPr lang="en-US" sz="54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3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35866166"/>
              </p:ext>
            </p:extLst>
          </p:nvPr>
        </p:nvGraphicFramePr>
        <p:xfrm>
          <a:off x="539552" y="83671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0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28691500"/>
              </p:ext>
            </p:extLst>
          </p:nvPr>
        </p:nvGraphicFramePr>
        <p:xfrm>
          <a:off x="1259632" y="764704"/>
          <a:ext cx="71287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39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850684"/>
              </p:ext>
            </p:extLst>
          </p:nvPr>
        </p:nvGraphicFramePr>
        <p:xfrm>
          <a:off x="539552" y="332656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0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82010149"/>
              </p:ext>
            </p:extLst>
          </p:nvPr>
        </p:nvGraphicFramePr>
        <p:xfrm>
          <a:off x="1524000" y="1397000"/>
          <a:ext cx="7008440" cy="39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260648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 1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41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12289963"/>
              </p:ext>
            </p:extLst>
          </p:nvPr>
        </p:nvGraphicFramePr>
        <p:xfrm>
          <a:off x="323528" y="1412776"/>
          <a:ext cx="8568952" cy="40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260648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7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280255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332656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 3</a:t>
            </a:r>
            <a:endParaRPr lang="en-US" sz="5400" b="1" cap="none" spc="0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00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173591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411760" y="332656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QUESTION 4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25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571055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404664"/>
            <a:ext cx="3723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QUESTION 5</a:t>
            </a:r>
            <a:endParaRPr lang="en-US" sz="5400" b="1" cap="all" spc="0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136</Words>
  <Application>Microsoft Office PowerPoint</Application>
  <PresentationFormat>On-screen Show (4:3)</PresentationFormat>
  <Paragraphs>39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St.Helens and Knowsley Teaching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Woolrich</dc:creator>
  <cp:lastModifiedBy>Sarah Bloor</cp:lastModifiedBy>
  <cp:revision>36</cp:revision>
  <dcterms:created xsi:type="dcterms:W3CDTF">2015-11-03T10:59:14Z</dcterms:created>
  <dcterms:modified xsi:type="dcterms:W3CDTF">2016-09-13T13:12:05Z</dcterms:modified>
</cp:coreProperties>
</file>